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48"/>
  </p:notesMasterIdLst>
  <p:handoutMasterIdLst>
    <p:handoutMasterId r:id="rId49"/>
  </p:handoutMasterIdLst>
  <p:sldIdLst>
    <p:sldId id="256" r:id="rId5"/>
    <p:sldId id="298" r:id="rId6"/>
    <p:sldId id="296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9" r:id="rId36"/>
    <p:sldId id="330" r:id="rId37"/>
    <p:sldId id="278" r:id="rId38"/>
    <p:sldId id="333" r:id="rId39"/>
    <p:sldId id="335" r:id="rId40"/>
    <p:sldId id="336" r:id="rId41"/>
    <p:sldId id="337" r:id="rId42"/>
    <p:sldId id="341" r:id="rId43"/>
    <p:sldId id="338" r:id="rId44"/>
    <p:sldId id="339" r:id="rId45"/>
    <p:sldId id="340" r:id="rId46"/>
    <p:sldId id="276" r:id="rId4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>
        <p:scale>
          <a:sx n="100" d="100"/>
          <a:sy n="100" d="100"/>
        </p:scale>
        <p:origin x="-744" y="-31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0F8075-1A65-4E2D-86FD-3149223795BF}" type="datetime1">
              <a:rPr lang="ru-RU" smtClean="0"/>
              <a:t>02.12.2024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F6790-AAC1-45DA-A380-9B168CABEF7B}" type="datetime1">
              <a:rPr lang="ru-RU" smtClean="0"/>
              <a:pPr/>
              <a:t>02.12.2024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12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53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1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53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svg"/><Relationship Id="rId7" Type="http://schemas.openxmlformats.org/officeDocument/2006/relationships/image" Target="../media/image20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813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="" xmlns:a16="http://schemas.microsoft.com/office/drawing/2014/main" id="{B38B0D13-BD5F-460B-B337-F4A934202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="" xmlns:a16="http://schemas.microsoft.com/office/drawing/2014/main" id="{BE72876B-D3DA-4462-9E24-3354D8D02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="" xmlns:a16="http://schemas.microsoft.com/office/drawing/2014/main" id="{14A539B6-6E3F-41BA-ACE2-76E8BB6516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=""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=""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=""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=""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="" xmlns:a16="http://schemas.microsoft.com/office/drawing/2014/main" id="{AE202E03-5C65-4305-B969-65220AD410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=""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=""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=""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=""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=""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=""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=""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=""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=""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=""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=""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=""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=""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=""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=""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=""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=""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=""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=""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=""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=""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=""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=""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=""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=""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=""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=""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=""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=""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=""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=""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=""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=""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=""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=""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=""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=""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=""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=""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=""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4E4B72DA-52CB-4D39-A342-8857B4D959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21D9BCDA-DFB7-41A4-A7C7-CEE86CEDCB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=""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=""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=""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=""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=""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=""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=""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=""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=""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=""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=""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="" xmlns:a16="http://schemas.microsoft.com/office/drawing/2014/main" id="{B0DFD584-E5CF-41EF-B51E-679CE22DDF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="" xmlns:a16="http://schemas.microsoft.com/office/drawing/2014/main" id="{E5C02DDF-25A6-42C7-9525-F279CE2095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=""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=""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=""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=""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=""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=""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=""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=""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=""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=""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=""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=""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=""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=""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="" xmlns:a16="http://schemas.microsoft.com/office/drawing/2014/main" id="{9D2AF524-D4B4-4A3A-9CE4-EDAFE1D5A3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=""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=""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=""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=""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=""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=""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=""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="" xmlns:a16="http://schemas.microsoft.com/office/drawing/2014/main" id="{D3795F91-C721-4363-956D-756673AE79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="" xmlns:a16="http://schemas.microsoft.com/office/drawing/2014/main" id="{8AC14461-E27D-413D-B31A-47B74646AF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4D6AEA4C-7710-4829-BA87-8DD77F1593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E9BD473E-6203-491C-87AC-54AC0AB233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=""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=""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=""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=""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=""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=""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="" xmlns:a16="http://schemas.microsoft.com/office/drawing/2014/main" id="{9298DCF7-7DC1-4618-8133-F63847B0AFE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653A6567-233D-4A3B-B52B-DE7E5E35A1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="" xmlns:a16="http://schemas.microsoft.com/office/drawing/2014/main" id="{64D564EB-CA78-42C6-AD76-3C4E7B3AEA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="" xmlns:a16="http://schemas.microsoft.com/office/drawing/2014/main" id="{1CFFBB3A-BDCF-4878-8D04-E8BB9A050E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=""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=""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=""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=""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=""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="" xmlns:a16="http://schemas.microsoft.com/office/drawing/2014/main" id="{6D8D9106-8780-461D-9091-E074B0A3C9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=""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=""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=""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=""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=""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=""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=""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=""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=""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=""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=""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=""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=""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=""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r>
              <a:rPr lang="uk-UA" b="1" dirty="0"/>
              <a:t>Система управління бібліотечним </a:t>
            </a:r>
            <a:r>
              <a:rPr lang="uk-UA" b="1" dirty="0" smtClean="0"/>
              <a:t>каталогом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ru-RU" dirty="0" smtClean="0"/>
              <a:t>Модуль: каталог книг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50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DFD</a:t>
            </a:r>
            <a:r>
              <a:rPr lang="uk-UA" dirty="0" smtClean="0"/>
              <a:t> діаграма модуля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0" y="1619250"/>
            <a:ext cx="8244512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6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50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DFD</a:t>
            </a:r>
            <a:r>
              <a:rPr lang="uk-UA" dirty="0" smtClean="0"/>
              <a:t> 1 рівень декомпозиції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093" y="1390650"/>
            <a:ext cx="763815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6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50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DFD</a:t>
            </a:r>
            <a:r>
              <a:rPr lang="uk-UA" dirty="0" smtClean="0"/>
              <a:t> 2 рівень декомпозиції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0" y="1381126"/>
            <a:ext cx="8551322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IDEF3</a:t>
            </a:r>
            <a:r>
              <a:rPr lang="uk-UA" dirty="0" smtClean="0"/>
              <a:t> діаграма модулів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433059"/>
            <a:ext cx="7615237" cy="526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65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IDEF3</a:t>
            </a:r>
            <a:r>
              <a:rPr lang="uk-UA" dirty="0" smtClean="0"/>
              <a:t> діаграма модуля входу в систему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05" y="1374328"/>
            <a:ext cx="7408545" cy="515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5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IDEF3</a:t>
            </a:r>
            <a:r>
              <a:rPr lang="uk-UA" dirty="0" smtClean="0"/>
              <a:t> діаграма модуля каталогу книг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1369456"/>
            <a:ext cx="7681912" cy="531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82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IDEF3</a:t>
            </a:r>
            <a:r>
              <a:rPr lang="uk-UA" dirty="0" smtClean="0"/>
              <a:t> діаграма модуля оренди книг</a:t>
            </a: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1415220"/>
            <a:ext cx="7300911" cy="50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6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IDEF3</a:t>
            </a:r>
            <a:r>
              <a:rPr lang="uk-UA" dirty="0" smtClean="0"/>
              <a:t> діаграма модуля додавання книг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1333457"/>
            <a:ext cx="7415211" cy="512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48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BPMN </a:t>
            </a:r>
            <a:r>
              <a:rPr lang="uk-UA" dirty="0" smtClean="0"/>
              <a:t>діаграма авторизації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379250"/>
            <a:ext cx="8877300" cy="493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1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BPMN </a:t>
            </a:r>
            <a:r>
              <a:rPr lang="uk-UA" dirty="0" smtClean="0"/>
              <a:t>діаграма </a:t>
            </a:r>
            <a:r>
              <a:rPr lang="ru-RU" dirty="0" err="1" smtClean="0"/>
              <a:t>отримання</a:t>
            </a:r>
            <a:r>
              <a:rPr lang="ru-RU" dirty="0" smtClean="0"/>
              <a:t> списку книг</a:t>
            </a:r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0" y="1489590"/>
            <a:ext cx="8601075" cy="49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4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8832" y="590253"/>
            <a:ext cx="3747893" cy="1325563"/>
          </a:xfrm>
        </p:spPr>
        <p:txBody>
          <a:bodyPr/>
          <a:lstStyle/>
          <a:p>
            <a:r>
              <a:rPr lang="uk-UA" dirty="0" smtClean="0"/>
              <a:t>Команда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1427612" y="461781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Бабіля</a:t>
            </a:r>
            <a:r>
              <a:rPr lang="uk-UA" dirty="0" smtClean="0"/>
              <a:t> Олександр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214609" y="4617814"/>
            <a:ext cx="178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Малєєв</a:t>
            </a:r>
            <a:r>
              <a:rPr lang="uk-UA" dirty="0" smtClean="0"/>
              <a:t> Андрій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8967097" y="4617814"/>
            <a:ext cx="16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Проців</a:t>
            </a:r>
            <a:r>
              <a:rPr lang="uk-UA" dirty="0" smtClean="0"/>
              <a:t> Остап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36" y="2482417"/>
            <a:ext cx="1866900" cy="186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09" y="2482417"/>
            <a:ext cx="1869830" cy="186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53" y="2482417"/>
            <a:ext cx="1866900" cy="186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6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BPMN </a:t>
            </a:r>
            <a:r>
              <a:rPr lang="uk-UA" dirty="0" smtClean="0"/>
              <a:t>діаграма </a:t>
            </a:r>
            <a:r>
              <a:rPr lang="ru-RU" dirty="0" smtClean="0"/>
              <a:t>оплати </a:t>
            </a:r>
            <a:r>
              <a:rPr lang="ru-RU" dirty="0" err="1" smtClean="0"/>
              <a:t>оренди</a:t>
            </a:r>
            <a:r>
              <a:rPr lang="ru-RU" dirty="0" smtClean="0"/>
              <a:t> книги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4" y="1617390"/>
            <a:ext cx="10429875" cy="461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5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</a:t>
            </a:r>
            <a:r>
              <a:rPr lang="en-US" dirty="0" smtClean="0"/>
              <a:t>Use case </a:t>
            </a:r>
            <a:r>
              <a:rPr lang="uk-UA" dirty="0" smtClean="0"/>
              <a:t>діаграма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547781"/>
            <a:ext cx="7562850" cy="469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2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діаграма послідовності</a:t>
            </a:r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81" y="1392560"/>
            <a:ext cx="8280117" cy="511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72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діаграма кооперації</a:t>
            </a:r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1" y="1735855"/>
            <a:ext cx="9906000" cy="404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68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діаграма діяльності</a:t>
            </a:r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54" y="1454572"/>
            <a:ext cx="9313245" cy="487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21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діаграма класів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23775"/>
            <a:ext cx="10572750" cy="447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81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діаграма станів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552575"/>
            <a:ext cx="10013248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46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діаграма пакетів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0" y="1789427"/>
            <a:ext cx="9796462" cy="421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54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діаграма компонентів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085731"/>
            <a:ext cx="10991850" cy="369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9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діаграма внутрішньої структури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512792"/>
            <a:ext cx="10020300" cy="4671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6062" y="918057"/>
            <a:ext cx="8421688" cy="1325563"/>
          </a:xfrm>
        </p:spPr>
        <p:txBody>
          <a:bodyPr/>
          <a:lstStyle/>
          <a:p>
            <a:r>
              <a:rPr lang="ru-RU" dirty="0" err="1"/>
              <a:t>Цілі</a:t>
            </a:r>
            <a:r>
              <a:rPr lang="ru-RU" dirty="0"/>
              <a:t> та </a:t>
            </a:r>
            <a:r>
              <a:rPr lang="ru-RU" dirty="0" err="1"/>
              <a:t>призначення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899194" y="2359489"/>
            <a:ext cx="8522180" cy="1997867"/>
          </a:xfrm>
        </p:spPr>
        <p:txBody>
          <a:bodyPr>
            <a:normAutofit/>
          </a:bodyPr>
          <a:lstStyle/>
          <a:p>
            <a:pPr algn="just"/>
            <a:r>
              <a:rPr lang="ru-RU" sz="2000" dirty="0"/>
              <a:t>Система </a:t>
            </a:r>
            <a:r>
              <a:rPr lang="ru-RU" sz="2000" dirty="0" err="1"/>
              <a:t>управління</a:t>
            </a:r>
            <a:r>
              <a:rPr lang="ru-RU" sz="2000" dirty="0"/>
              <a:t> </a:t>
            </a:r>
            <a:r>
              <a:rPr lang="ru-RU" sz="2000" dirty="0" err="1"/>
              <a:t>бібліотечним</a:t>
            </a:r>
            <a:r>
              <a:rPr lang="ru-RU" sz="2000" dirty="0"/>
              <a:t> каталогом </a:t>
            </a:r>
            <a:r>
              <a:rPr lang="ru-RU" sz="2000" dirty="0" err="1"/>
              <a:t>призначена</a:t>
            </a:r>
            <a:r>
              <a:rPr lang="ru-RU" sz="2000" dirty="0"/>
              <a:t> для </a:t>
            </a:r>
            <a:r>
              <a:rPr lang="ru-RU" sz="2000" dirty="0" err="1"/>
              <a:t>автоматизації</a:t>
            </a:r>
            <a:r>
              <a:rPr lang="ru-RU" sz="2000" dirty="0"/>
              <a:t> </a:t>
            </a:r>
            <a:r>
              <a:rPr lang="ru-RU" sz="2000" dirty="0" err="1"/>
              <a:t>основних</a:t>
            </a:r>
            <a:r>
              <a:rPr lang="ru-RU" sz="2000" dirty="0"/>
              <a:t> </a:t>
            </a:r>
            <a:r>
              <a:rPr lang="ru-RU" sz="2000" dirty="0" err="1"/>
              <a:t>процесів</a:t>
            </a:r>
            <a:r>
              <a:rPr lang="ru-RU" sz="2000" dirty="0"/>
              <a:t> </a:t>
            </a:r>
            <a:r>
              <a:rPr lang="ru-RU" sz="2000" dirty="0" err="1"/>
              <a:t>бібліотеки</a:t>
            </a:r>
            <a:r>
              <a:rPr lang="ru-RU" sz="2000" dirty="0"/>
              <a:t>. Система </a:t>
            </a:r>
            <a:r>
              <a:rPr lang="ru-RU" sz="2000" dirty="0" err="1"/>
              <a:t>забезпечить</a:t>
            </a:r>
            <a:r>
              <a:rPr lang="ru-RU" sz="2000" dirty="0"/>
              <a:t> </a:t>
            </a:r>
            <a:r>
              <a:rPr lang="ru-RU" sz="2000" dirty="0" err="1"/>
              <a:t>зручний</a:t>
            </a:r>
            <a:r>
              <a:rPr lang="ru-RU" sz="2000" dirty="0"/>
              <a:t> доступ </a:t>
            </a:r>
            <a:r>
              <a:rPr lang="ru-RU" sz="2000" dirty="0" err="1"/>
              <a:t>користувачів</a:t>
            </a:r>
            <a:r>
              <a:rPr lang="ru-RU" sz="2000" dirty="0"/>
              <a:t> до каталогу книг, </a:t>
            </a:r>
            <a:r>
              <a:rPr lang="ru-RU" sz="2000" dirty="0" err="1" smtClean="0"/>
              <a:t>зменшить</a:t>
            </a:r>
            <a:r>
              <a:rPr lang="ru-RU" sz="2000" dirty="0" smtClean="0"/>
              <a:t> </a:t>
            </a:r>
            <a:r>
              <a:rPr lang="ru-RU" sz="2000" dirty="0" err="1"/>
              <a:t>ручну</a:t>
            </a:r>
            <a:r>
              <a:rPr lang="ru-RU" sz="2000" dirty="0"/>
              <a:t> роботу </a:t>
            </a:r>
            <a:r>
              <a:rPr lang="ru-RU" sz="2000" dirty="0" err="1"/>
              <a:t>співробітників</a:t>
            </a:r>
            <a:r>
              <a:rPr lang="ru-RU" sz="2000" dirty="0"/>
              <a:t> </a:t>
            </a:r>
            <a:r>
              <a:rPr lang="ru-RU" sz="2000" dirty="0" err="1"/>
              <a:t>бібліотеки</a:t>
            </a:r>
            <a:r>
              <a:rPr lang="ru-RU" sz="2000" dirty="0"/>
              <a:t> та </a:t>
            </a:r>
            <a:r>
              <a:rPr lang="ru-RU" sz="2000" dirty="0" err="1" smtClean="0"/>
              <a:t>підвищить</a:t>
            </a:r>
            <a:r>
              <a:rPr lang="ru-RU" sz="2000" dirty="0" smtClean="0"/>
              <a:t> </a:t>
            </a:r>
            <a:r>
              <a:rPr lang="ru-RU" sz="2000" dirty="0" err="1"/>
              <a:t>ефективність</a:t>
            </a:r>
            <a:r>
              <a:rPr lang="ru-RU" sz="2000" dirty="0"/>
              <a:t> </a:t>
            </a:r>
            <a:r>
              <a:rPr lang="ru-RU" sz="2000" dirty="0" err="1"/>
              <a:t>обслуговування</a:t>
            </a:r>
            <a:r>
              <a:rPr lang="ru-RU" sz="2000" dirty="0"/>
              <a:t>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735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0" y="857249"/>
            <a:ext cx="536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UML</a:t>
            </a:r>
            <a:r>
              <a:rPr lang="uk-UA" dirty="0" smtClean="0"/>
              <a:t> діаграма розгортання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185194"/>
            <a:ext cx="9953626" cy="365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35380" y="1073168"/>
            <a:ext cx="5360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/>
              <a:t>Використання </a:t>
            </a:r>
            <a:r>
              <a:rPr lang="uk-UA" sz="2800" dirty="0" err="1" smtClean="0"/>
              <a:t>патернів</a:t>
            </a:r>
            <a:endParaRPr lang="ru-RU" sz="2800" dirty="0"/>
          </a:p>
          <a:p>
            <a:r>
              <a:rPr lang="ru-RU" sz="2800" dirty="0" err="1" smtClean="0"/>
              <a:t>проектування</a:t>
            </a:r>
            <a:endParaRPr lang="uk-UA" sz="2800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4" y="3641765"/>
            <a:ext cx="22479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5779" y="5234583"/>
            <a:ext cx="198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Патерн</a:t>
            </a:r>
            <a:r>
              <a:rPr lang="uk-UA" dirty="0" smtClean="0"/>
              <a:t> </a:t>
            </a:r>
            <a:r>
              <a:rPr lang="en-US" dirty="0" smtClean="0"/>
              <a:t>Singleton</a:t>
            </a:r>
            <a:endParaRPr lang="ru-RU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269915"/>
            <a:ext cx="59245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22945" y="2083951"/>
            <a:ext cx="197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Патерн</a:t>
            </a:r>
            <a:r>
              <a:rPr lang="ru-RU" dirty="0" smtClean="0"/>
              <a:t> </a:t>
            </a:r>
            <a:r>
              <a:rPr lang="en-US" dirty="0" smtClean="0"/>
              <a:t>Observer</a:t>
            </a:r>
            <a:endParaRPr lang="ru-RU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95" y="4064555"/>
            <a:ext cx="7239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0800" y="5664755"/>
            <a:ext cx="256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Патерн</a:t>
            </a:r>
            <a:r>
              <a:rPr lang="ru-RU" dirty="0" smtClean="0"/>
              <a:t> </a:t>
            </a:r>
            <a:r>
              <a:rPr lang="en-US" dirty="0" err="1" smtClean="0"/>
              <a:t>Facory</a:t>
            </a:r>
            <a:r>
              <a:rPr lang="en-US" dirty="0" smtClean="0"/>
              <a:t> method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062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856" y="19050"/>
            <a:ext cx="8421688" cy="1325563"/>
          </a:xfrm>
        </p:spPr>
        <p:txBody>
          <a:bodyPr/>
          <a:lstStyle/>
          <a:p>
            <a:r>
              <a:rPr lang="uk-UA" dirty="0" smtClean="0"/>
              <a:t>Звіт про тестування</a:t>
            </a:r>
            <a:endParaRPr lang="ru-RU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680702"/>
            <a:ext cx="50577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5812" y="2148552"/>
            <a:ext cx="332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/>
              <a:t>Відсоткове</a:t>
            </a:r>
            <a:r>
              <a:rPr lang="ru-RU" sz="1400" dirty="0"/>
              <a:t> </a:t>
            </a:r>
            <a:r>
              <a:rPr lang="ru-RU" sz="1400" dirty="0" err="1"/>
              <a:t>співвідношення</a:t>
            </a:r>
            <a:r>
              <a:rPr lang="ru-RU" sz="1400" dirty="0"/>
              <a:t> </a:t>
            </a:r>
            <a:r>
              <a:rPr lang="ru-RU" sz="1400" dirty="0" err="1"/>
              <a:t>дефектів</a:t>
            </a:r>
            <a:r>
              <a:rPr lang="ru-RU" sz="1400" dirty="0"/>
              <a:t> </a:t>
            </a:r>
            <a:r>
              <a:rPr lang="en-US" sz="1400" dirty="0"/>
              <a:t>GUI </a:t>
            </a:r>
            <a:r>
              <a:rPr lang="ru-RU" sz="1400" dirty="0"/>
              <a:t>і </a:t>
            </a:r>
            <a:r>
              <a:rPr lang="ru-RU" sz="1400" dirty="0" err="1"/>
              <a:t>функціональних</a:t>
            </a:r>
            <a:r>
              <a:rPr lang="ru-RU" sz="1400" dirty="0"/>
              <a:t> </a:t>
            </a:r>
            <a:r>
              <a:rPr lang="ru-RU" sz="1400" dirty="0" err="1"/>
              <a:t>дефектів</a:t>
            </a:r>
            <a:endParaRPr lang="ru-RU" sz="14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78" y="2191090"/>
            <a:ext cx="3090194" cy="337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92" y="2369832"/>
            <a:ext cx="3897383" cy="301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856" y="19050"/>
            <a:ext cx="8421688" cy="1325563"/>
          </a:xfrm>
        </p:spPr>
        <p:txBody>
          <a:bodyPr/>
          <a:lstStyle/>
          <a:p>
            <a:r>
              <a:rPr lang="uk-UA" dirty="0" err="1" smtClean="0"/>
              <a:t>Баг</a:t>
            </a:r>
            <a:r>
              <a:rPr lang="uk-UA" dirty="0" smtClean="0"/>
              <a:t> </a:t>
            </a:r>
            <a:r>
              <a:rPr lang="uk-UA" dirty="0" err="1" smtClean="0"/>
              <a:t>тікети</a:t>
            </a:r>
            <a:r>
              <a:rPr lang="uk-UA" dirty="0" smtClean="0"/>
              <a:t> в </a:t>
            </a:r>
            <a:r>
              <a:rPr lang="en-US" dirty="0" err="1" smtClean="0"/>
              <a:t>jira</a:t>
            </a:r>
            <a:endParaRPr lang="ru-RU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538289"/>
            <a:ext cx="10034588" cy="501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3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206" y="1842194"/>
            <a:ext cx="6310312" cy="467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5437187" y="471486"/>
            <a:ext cx="8421688" cy="1325563"/>
          </a:xfrm>
        </p:spPr>
        <p:txBody>
          <a:bodyPr/>
          <a:lstStyle/>
          <a:p>
            <a:r>
              <a:rPr lang="uk-UA" dirty="0" smtClean="0"/>
              <a:t>Модульне тестування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485481" y="219075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uk-UA" dirty="0" smtClean="0"/>
              <a:t>Типи проведених тестів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181725" y="221846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Тестування</a:t>
            </a:r>
            <a:r>
              <a:rPr lang="ru-RU" sz="2400" dirty="0"/>
              <a:t> </a:t>
            </a:r>
            <a:r>
              <a:rPr lang="ru-RU" sz="2400" dirty="0" err="1" smtClean="0"/>
              <a:t>функціоналу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Smoke-</a:t>
            </a:r>
            <a:r>
              <a:rPr lang="ru-RU" sz="2400" dirty="0" err="1"/>
              <a:t>тестування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Модульне</a:t>
            </a:r>
            <a:r>
              <a:rPr lang="ru-RU" sz="2400" dirty="0"/>
              <a:t> </a:t>
            </a:r>
            <a:r>
              <a:rPr lang="ru-RU" sz="2400" dirty="0" err="1"/>
              <a:t>тестування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Інтеграційне</a:t>
            </a:r>
            <a:r>
              <a:rPr lang="ru-RU" sz="2400" dirty="0"/>
              <a:t> </a:t>
            </a:r>
            <a:r>
              <a:rPr lang="ru-RU" sz="2400" dirty="0" err="1"/>
              <a:t>тестування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Приймальне</a:t>
            </a:r>
            <a:r>
              <a:rPr lang="ru-RU" sz="2400" dirty="0"/>
              <a:t> </a:t>
            </a:r>
            <a:r>
              <a:rPr lang="ru-RU" sz="2400" dirty="0" err="1"/>
              <a:t>тестування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smtClean="0"/>
              <a:t>Мануальне тестування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598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8956" y="158752"/>
            <a:ext cx="4182269" cy="1325563"/>
          </a:xfrm>
        </p:spPr>
        <p:txBody>
          <a:bodyPr/>
          <a:lstStyle/>
          <a:p>
            <a:r>
              <a:rPr lang="uk-UA" dirty="0" smtClean="0"/>
              <a:t>рекомендації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628776" y="1571625"/>
            <a:ext cx="7400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Виконувати</a:t>
            </a:r>
            <a:r>
              <a:rPr lang="ru-RU" dirty="0"/>
              <a:t> </a:t>
            </a:r>
            <a:r>
              <a:rPr lang="ru-RU" dirty="0" err="1"/>
              <a:t>часті</a:t>
            </a:r>
            <a:r>
              <a:rPr lang="ru-RU" dirty="0"/>
              <a:t> </a:t>
            </a:r>
            <a:r>
              <a:rPr lang="ru-RU" dirty="0" err="1" smtClean="0"/>
              <a:t>перевірки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Виконувати</a:t>
            </a:r>
            <a:r>
              <a:rPr lang="ru-RU" dirty="0"/>
              <a:t> </a:t>
            </a:r>
            <a:r>
              <a:rPr lang="ru-RU" dirty="0" err="1"/>
              <a:t>часті</a:t>
            </a:r>
            <a:r>
              <a:rPr lang="ru-RU" dirty="0"/>
              <a:t> </a:t>
            </a:r>
            <a:r>
              <a:rPr lang="ru-RU" dirty="0" err="1"/>
              <a:t>перевірки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Провести </a:t>
            </a:r>
            <a:r>
              <a:rPr lang="ru-RU" dirty="0" err="1"/>
              <a:t>стрес-тестування</a:t>
            </a:r>
            <a:r>
              <a:rPr lang="ru-RU" dirty="0"/>
              <a:t>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оцінити</a:t>
            </a:r>
            <a:r>
              <a:rPr lang="ru-RU" dirty="0"/>
              <a:t> </a:t>
            </a:r>
            <a:r>
              <a:rPr lang="ru-RU" dirty="0" err="1"/>
              <a:t>стабільність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в </a:t>
            </a:r>
            <a:r>
              <a:rPr lang="ru-RU" dirty="0" err="1"/>
              <a:t>умовах</a:t>
            </a:r>
            <a:r>
              <a:rPr lang="ru-RU" dirty="0"/>
              <a:t> великих </a:t>
            </a:r>
            <a:r>
              <a:rPr lang="ru-RU" dirty="0" err="1"/>
              <a:t>навантажень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обмежених</a:t>
            </a:r>
            <a:r>
              <a:rPr lang="ru-RU" dirty="0"/>
              <a:t> </a:t>
            </a:r>
            <a:r>
              <a:rPr lang="ru-RU" dirty="0" err="1" smtClean="0"/>
              <a:t>ресурсів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Застосовувати</a:t>
            </a:r>
            <a:r>
              <a:rPr lang="ru-RU" dirty="0"/>
              <a:t> </a:t>
            </a:r>
            <a:r>
              <a:rPr lang="ru-RU" dirty="0" err="1"/>
              <a:t>підхід</a:t>
            </a:r>
            <a:r>
              <a:rPr lang="ru-RU" dirty="0"/>
              <a:t> "</a:t>
            </a:r>
            <a:r>
              <a:rPr lang="ru-RU" dirty="0" err="1"/>
              <a:t>тестування</a:t>
            </a:r>
            <a:r>
              <a:rPr lang="ru-RU" dirty="0"/>
              <a:t> з боку </a:t>
            </a:r>
            <a:r>
              <a:rPr lang="ru-RU" dirty="0" err="1"/>
              <a:t>користувача</a:t>
            </a:r>
            <a:r>
              <a:rPr lang="ru-RU" dirty="0" smtClean="0"/>
              <a:t>"</a:t>
            </a:r>
            <a:endParaRPr lang="ru-RU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209006" y="3325950"/>
            <a:ext cx="4182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uk-UA" dirty="0" smtClean="0"/>
              <a:t>Найкращі методи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628776" y="4343400"/>
            <a:ext cx="8410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Реалістичні</a:t>
            </a:r>
            <a:r>
              <a:rPr lang="ru-RU" dirty="0"/>
              <a:t> тест </a:t>
            </a:r>
            <a:r>
              <a:rPr lang="ru-RU" dirty="0" err="1"/>
              <a:t>сценарії</a:t>
            </a:r>
            <a:r>
              <a:rPr lang="ru-RU" dirty="0"/>
              <a:t>, не </a:t>
            </a:r>
            <a:r>
              <a:rPr lang="ru-RU" dirty="0" err="1"/>
              <a:t>тільки</a:t>
            </a:r>
            <a:r>
              <a:rPr lang="ru-RU" dirty="0"/>
              <a:t> </a:t>
            </a:r>
            <a:r>
              <a:rPr lang="ru-RU" dirty="0" err="1"/>
              <a:t>передбачувані</a:t>
            </a:r>
            <a:r>
              <a:rPr lang="ru-RU" dirty="0"/>
              <a:t>, але </a:t>
            </a:r>
            <a:r>
              <a:rPr lang="ru-RU" dirty="0" smtClean="0"/>
              <a:t>й </a:t>
            </a:r>
            <a:r>
              <a:rPr lang="ru-RU" dirty="0" err="1" smtClean="0"/>
              <a:t>випадкові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Тестування на реальних даних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 smtClean="0"/>
              <a:t>Дотримуватись</a:t>
            </a:r>
            <a:r>
              <a:rPr lang="ru-RU" dirty="0" smtClean="0"/>
              <a:t> </a:t>
            </a:r>
            <a:r>
              <a:rPr lang="ru-RU" dirty="0" err="1"/>
              <a:t>піраміди</a:t>
            </a:r>
            <a:r>
              <a:rPr lang="ru-RU" dirty="0"/>
              <a:t> </a:t>
            </a:r>
            <a:r>
              <a:rPr lang="ru-RU" dirty="0" err="1"/>
              <a:t>тестування</a:t>
            </a:r>
            <a:r>
              <a:rPr lang="ru-RU" dirty="0"/>
              <a:t>, </a:t>
            </a:r>
            <a:r>
              <a:rPr lang="ru-RU" dirty="0" err="1"/>
              <a:t>тестуючи</a:t>
            </a:r>
            <a:r>
              <a:rPr lang="ru-RU" dirty="0"/>
              <a:t> </a:t>
            </a:r>
            <a:r>
              <a:rPr lang="ru-RU" dirty="0" err="1"/>
              <a:t>більшість</a:t>
            </a:r>
            <a:r>
              <a:rPr lang="ru-RU" dirty="0"/>
              <a:t> </a:t>
            </a:r>
            <a:r>
              <a:rPr lang="ru-RU" dirty="0" err="1"/>
              <a:t>функціональності</a:t>
            </a:r>
            <a:r>
              <a:rPr lang="ru-RU" dirty="0"/>
              <a:t> на </a:t>
            </a:r>
            <a:r>
              <a:rPr lang="ru-RU" dirty="0" err="1"/>
              <a:t>найнижчому</a:t>
            </a:r>
            <a:r>
              <a:rPr lang="ru-RU" dirty="0"/>
              <a:t> </a:t>
            </a:r>
            <a:r>
              <a:rPr lang="ru-RU" dirty="0" err="1"/>
              <a:t>рівні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067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856" y="19050"/>
            <a:ext cx="8421688" cy="1325563"/>
          </a:xfrm>
        </p:spPr>
        <p:txBody>
          <a:bodyPr/>
          <a:lstStyle/>
          <a:p>
            <a:r>
              <a:rPr lang="ru-RU" dirty="0" err="1" smtClean="0"/>
              <a:t>Демонстра</a:t>
            </a:r>
            <a:r>
              <a:rPr lang="uk-UA" dirty="0" err="1" smtClean="0"/>
              <a:t>ція</a:t>
            </a:r>
            <a:r>
              <a:rPr lang="uk-UA" dirty="0" smtClean="0"/>
              <a:t> роботи</a:t>
            </a:r>
            <a:endParaRPr lang="ru-RU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1099405"/>
            <a:ext cx="5400674" cy="50480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0525" y="6267450"/>
            <a:ext cx="266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Панель адміністратора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272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856" y="19050"/>
            <a:ext cx="8421688" cy="1325563"/>
          </a:xfrm>
        </p:spPr>
        <p:txBody>
          <a:bodyPr/>
          <a:lstStyle/>
          <a:p>
            <a:r>
              <a:rPr lang="ru-RU" dirty="0" err="1" smtClean="0"/>
              <a:t>Демонстра</a:t>
            </a:r>
            <a:r>
              <a:rPr lang="uk-UA" dirty="0" err="1" smtClean="0"/>
              <a:t>ція</a:t>
            </a:r>
            <a:r>
              <a:rPr lang="uk-UA" dirty="0" smtClean="0"/>
              <a:t> роботи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00525" y="6267450"/>
            <a:ext cx="262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Додавання нової книги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50" y="1459742"/>
            <a:ext cx="5143558" cy="48077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274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856" y="19050"/>
            <a:ext cx="8421688" cy="1325563"/>
          </a:xfrm>
        </p:spPr>
        <p:txBody>
          <a:bodyPr/>
          <a:lstStyle/>
          <a:p>
            <a:r>
              <a:rPr lang="ru-RU" dirty="0" err="1" smtClean="0"/>
              <a:t>Демонстра</a:t>
            </a:r>
            <a:r>
              <a:rPr lang="uk-UA" dirty="0" err="1" smtClean="0"/>
              <a:t>ція</a:t>
            </a:r>
            <a:r>
              <a:rPr lang="uk-UA" dirty="0" smtClean="0"/>
              <a:t> роботи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200525" y="5781675"/>
            <a:ext cx="2262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Панель авторизації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02" y="1209675"/>
            <a:ext cx="5400675" cy="446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168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3530" y="465170"/>
            <a:ext cx="4463886" cy="1325563"/>
          </a:xfrm>
        </p:spPr>
        <p:txBody>
          <a:bodyPr/>
          <a:lstStyle/>
          <a:p>
            <a:r>
              <a:rPr lang="uk-UA" dirty="0" smtClean="0"/>
              <a:t>Модулі системи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1131831" y="1939588"/>
            <a:ext cx="10469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Каталог </a:t>
            </a:r>
            <a:r>
              <a:rPr lang="ru-RU" dirty="0" smtClean="0"/>
              <a:t>книг -  </a:t>
            </a:r>
            <a:r>
              <a:rPr lang="ru-RU" dirty="0" err="1"/>
              <a:t>надає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перегляду каталогу книг </a:t>
            </a:r>
            <a:r>
              <a:rPr lang="ru-RU" dirty="0" err="1"/>
              <a:t>із</a:t>
            </a:r>
            <a:r>
              <a:rPr lang="ru-RU" dirty="0"/>
              <a:t> детальною </a:t>
            </a:r>
            <a:r>
              <a:rPr lang="ru-RU" dirty="0" err="1"/>
              <a:t>інформацією</a:t>
            </a:r>
            <a:r>
              <a:rPr lang="ru-RU" dirty="0"/>
              <a:t>, </a:t>
            </a:r>
            <a:r>
              <a:rPr lang="ru-RU" dirty="0" err="1"/>
              <a:t>пошук</a:t>
            </a:r>
            <a:r>
              <a:rPr lang="ru-RU" dirty="0"/>
              <a:t>, </a:t>
            </a:r>
            <a:r>
              <a:rPr lang="ru-RU" dirty="0" err="1"/>
              <a:t>фільтрацію</a:t>
            </a:r>
            <a:r>
              <a:rPr lang="ru-RU" dirty="0"/>
              <a:t> та </a:t>
            </a:r>
            <a:r>
              <a:rPr lang="ru-RU" dirty="0" err="1"/>
              <a:t>сортування</a:t>
            </a:r>
            <a:r>
              <a:rPr lang="ru-RU" dirty="0"/>
              <a:t> за </a:t>
            </a:r>
            <a:r>
              <a:rPr lang="ru-RU" dirty="0" err="1"/>
              <a:t>різними</a:t>
            </a:r>
            <a:r>
              <a:rPr lang="ru-RU" dirty="0"/>
              <a:t> </a:t>
            </a:r>
            <a:r>
              <a:rPr lang="ru-RU" dirty="0" err="1"/>
              <a:t>критеріями</a:t>
            </a:r>
            <a:r>
              <a:rPr lang="ru-RU" dirty="0"/>
              <a:t>.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Модуль </a:t>
            </a:r>
            <a:r>
              <a:rPr lang="ru-RU" dirty="0" err="1"/>
              <a:t>керування</a:t>
            </a:r>
            <a:r>
              <a:rPr lang="ru-RU" dirty="0"/>
              <a:t> </a:t>
            </a:r>
            <a:r>
              <a:rPr lang="ru-RU" dirty="0" err="1" smtClean="0"/>
              <a:t>користувачами</a:t>
            </a:r>
            <a:r>
              <a:rPr lang="ru-RU" dirty="0" smtClean="0"/>
              <a:t> - </a:t>
            </a:r>
            <a:r>
              <a:rPr lang="ru-RU" dirty="0" err="1" smtClean="0"/>
              <a:t>забезпечує</a:t>
            </a:r>
            <a:r>
              <a:rPr lang="ru-RU" dirty="0" smtClean="0"/>
              <a:t> </a:t>
            </a:r>
            <a:r>
              <a:rPr lang="ru-RU" dirty="0" err="1"/>
              <a:t>реєстрацію</a:t>
            </a:r>
            <a:r>
              <a:rPr lang="ru-RU" dirty="0"/>
              <a:t>, </a:t>
            </a:r>
            <a:r>
              <a:rPr lang="ru-RU" dirty="0" err="1"/>
              <a:t>авторизацію</a:t>
            </a:r>
            <a:r>
              <a:rPr lang="ru-RU" dirty="0"/>
              <a:t>, </a:t>
            </a:r>
            <a:r>
              <a:rPr lang="ru-RU" dirty="0" err="1"/>
              <a:t>управління</a:t>
            </a:r>
            <a:r>
              <a:rPr lang="ru-RU" dirty="0"/>
              <a:t> </a:t>
            </a:r>
            <a:r>
              <a:rPr lang="ru-RU" dirty="0" err="1"/>
              <a:t>обліковими</a:t>
            </a:r>
            <a:r>
              <a:rPr lang="ru-RU" dirty="0"/>
              <a:t> </a:t>
            </a:r>
            <a:r>
              <a:rPr lang="ru-RU" dirty="0" err="1"/>
              <a:t>записами</a:t>
            </a:r>
            <a:r>
              <a:rPr lang="ru-RU" dirty="0"/>
              <a:t> </a:t>
            </a:r>
            <a:r>
              <a:rPr lang="ru-RU" dirty="0" err="1"/>
              <a:t>користувачів</a:t>
            </a:r>
            <a:r>
              <a:rPr lang="ru-RU" dirty="0"/>
              <a:t> і </a:t>
            </a:r>
            <a:r>
              <a:rPr lang="ru-RU" dirty="0" err="1"/>
              <a:t>їх</a:t>
            </a:r>
            <a:r>
              <a:rPr lang="ru-RU" dirty="0"/>
              <a:t> ролями в </a:t>
            </a:r>
            <a:r>
              <a:rPr lang="ru-RU" dirty="0" err="1" smtClean="0"/>
              <a:t>системі</a:t>
            </a:r>
            <a:r>
              <a:rPr lang="ru-RU" dirty="0" smtClean="0"/>
              <a:t>.</a:t>
            </a:r>
            <a:endParaRPr lang="ru-RU" dirty="0" smtClean="0"/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Модуль </a:t>
            </a:r>
            <a:r>
              <a:rPr lang="ru-RU" dirty="0" err="1" smtClean="0"/>
              <a:t>оренди</a:t>
            </a:r>
            <a:r>
              <a:rPr lang="ru-RU" dirty="0" smtClean="0"/>
              <a:t> </a:t>
            </a:r>
            <a:r>
              <a:rPr lang="ru-RU" dirty="0"/>
              <a:t>книг - </a:t>
            </a:r>
            <a:r>
              <a:rPr lang="ru-RU" dirty="0" err="1"/>
              <a:t>дозволяє</a:t>
            </a:r>
            <a:r>
              <a:rPr lang="ru-RU" dirty="0"/>
              <a:t> </a:t>
            </a:r>
            <a:r>
              <a:rPr lang="ru-RU" dirty="0" err="1"/>
              <a:t>користувачам</a:t>
            </a:r>
            <a:r>
              <a:rPr lang="ru-RU" dirty="0"/>
              <a:t> </a:t>
            </a:r>
            <a:r>
              <a:rPr lang="ru-RU" dirty="0" err="1" smtClean="0"/>
              <a:t>формувати</a:t>
            </a:r>
            <a:r>
              <a:rPr lang="ru-RU" dirty="0" smtClean="0"/>
              <a:t> </a:t>
            </a:r>
            <a:r>
              <a:rPr lang="ru-RU" dirty="0" err="1" smtClean="0"/>
              <a:t>оренду</a:t>
            </a:r>
            <a:r>
              <a:rPr lang="ru-RU" dirty="0" smtClean="0"/>
              <a:t> книги, </a:t>
            </a:r>
            <a:r>
              <a:rPr lang="ru-RU" dirty="0" err="1"/>
              <a:t>відстежувати</a:t>
            </a:r>
            <a:r>
              <a:rPr lang="ru-RU" dirty="0"/>
              <a:t> </a:t>
            </a:r>
            <a:r>
              <a:rPr lang="ru-RU" dirty="0" err="1"/>
              <a:t>терміни</a:t>
            </a:r>
            <a:r>
              <a:rPr lang="ru-RU" dirty="0"/>
              <a:t> </a:t>
            </a:r>
            <a:r>
              <a:rPr lang="ru-RU" dirty="0" err="1"/>
              <a:t>користування</a:t>
            </a:r>
            <a:r>
              <a:rPr lang="ru-RU" dirty="0"/>
              <a:t> та </a:t>
            </a:r>
            <a:r>
              <a:rPr lang="ru-RU" dirty="0" err="1"/>
              <a:t>здійснювати</a:t>
            </a:r>
            <a:r>
              <a:rPr lang="ru-RU" dirty="0"/>
              <a:t> </a:t>
            </a:r>
            <a:r>
              <a:rPr lang="ru-RU" dirty="0" err="1"/>
              <a:t>повернення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Модуль </a:t>
            </a:r>
            <a:r>
              <a:rPr lang="ru-RU" dirty="0" err="1"/>
              <a:t>адміністрування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-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управління</a:t>
            </a:r>
            <a:r>
              <a:rPr lang="ru-RU" dirty="0"/>
              <a:t> базою книг, контроль за </a:t>
            </a:r>
            <a:r>
              <a:rPr lang="ru-RU" dirty="0" err="1"/>
              <a:t>бронюваннями</a:t>
            </a:r>
            <a:r>
              <a:rPr lang="ru-RU" dirty="0"/>
              <a:t> та </a:t>
            </a:r>
            <a:r>
              <a:rPr lang="ru-RU" dirty="0" err="1"/>
              <a:t>орендою</a:t>
            </a:r>
            <a:r>
              <a:rPr lang="ru-RU" dirty="0"/>
              <a:t>, </a:t>
            </a:r>
            <a:r>
              <a:rPr lang="ru-RU" dirty="0" err="1"/>
              <a:t>моніторинг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, </a:t>
            </a:r>
            <a:r>
              <a:rPr lang="ru-RU" dirty="0" err="1" smtClean="0"/>
              <a:t>управління</a:t>
            </a:r>
            <a:r>
              <a:rPr lang="ru-RU" dirty="0" smtClean="0"/>
              <a:t> </a:t>
            </a:r>
            <a:r>
              <a:rPr lang="ru-RU" dirty="0"/>
              <a:t>ролями </a:t>
            </a:r>
            <a:r>
              <a:rPr lang="ru-RU" dirty="0" err="1"/>
              <a:t>користувачів</a:t>
            </a:r>
            <a:r>
              <a:rPr lang="ru-RU" dirty="0"/>
              <a:t> і доступами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26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856" y="19050"/>
            <a:ext cx="8421688" cy="1325563"/>
          </a:xfrm>
        </p:spPr>
        <p:txBody>
          <a:bodyPr/>
          <a:lstStyle/>
          <a:p>
            <a:r>
              <a:rPr lang="ru-RU" dirty="0" err="1" smtClean="0"/>
              <a:t>Демонстра</a:t>
            </a:r>
            <a:r>
              <a:rPr lang="uk-UA" dirty="0" err="1" smtClean="0"/>
              <a:t>ція</a:t>
            </a:r>
            <a:r>
              <a:rPr lang="uk-UA" dirty="0" smtClean="0"/>
              <a:t> роботи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819650" y="4886325"/>
            <a:ext cx="182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Фільтрація книг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782473"/>
            <a:ext cx="10315575" cy="28371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42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856" y="19050"/>
            <a:ext cx="8421688" cy="1325563"/>
          </a:xfrm>
        </p:spPr>
        <p:txBody>
          <a:bodyPr/>
          <a:lstStyle/>
          <a:p>
            <a:r>
              <a:rPr lang="ru-RU" dirty="0" err="1" smtClean="0"/>
              <a:t>Демонстра</a:t>
            </a:r>
            <a:r>
              <a:rPr lang="uk-UA" dirty="0" err="1" smtClean="0"/>
              <a:t>ція</a:t>
            </a:r>
            <a:r>
              <a:rPr lang="uk-UA" dirty="0" smtClean="0"/>
              <a:t> роботи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400675" y="5934075"/>
            <a:ext cx="18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Журнал аудита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185862"/>
            <a:ext cx="9067800" cy="452740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7302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856" y="19050"/>
            <a:ext cx="8421688" cy="1325563"/>
          </a:xfrm>
        </p:spPr>
        <p:txBody>
          <a:bodyPr/>
          <a:lstStyle/>
          <a:p>
            <a:r>
              <a:rPr lang="ru-RU" dirty="0" err="1" smtClean="0"/>
              <a:t>Демонстра</a:t>
            </a:r>
            <a:r>
              <a:rPr lang="uk-UA" dirty="0" err="1" smtClean="0"/>
              <a:t>ція</a:t>
            </a:r>
            <a:r>
              <a:rPr lang="uk-UA" dirty="0" smtClean="0"/>
              <a:t> роботи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400675" y="5934075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Статистика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91" y="1668150"/>
            <a:ext cx="9477375" cy="39099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87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9" y="2015786"/>
            <a:ext cx="5000625" cy="1524735"/>
          </a:xfrm>
        </p:spPr>
        <p:txBody>
          <a:bodyPr rtlCol="0"/>
          <a:lstStyle/>
          <a:p>
            <a:pPr rtl="0"/>
            <a:r>
              <a:rPr lang="ru-RU" dirty="0" err="1" smtClean="0"/>
              <a:t>Дякуємо</a:t>
            </a:r>
            <a:r>
              <a:rPr lang="ru-RU" dirty="0" smtClean="0"/>
              <a:t> за </a:t>
            </a:r>
            <a:r>
              <a:rPr lang="ru-RU" dirty="0" err="1" smtClean="0"/>
              <a:t>увагу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869" y="0"/>
            <a:ext cx="5058569" cy="1325563"/>
          </a:xfrm>
        </p:spPr>
        <p:txBody>
          <a:bodyPr/>
          <a:lstStyle/>
          <a:p>
            <a:r>
              <a:rPr lang="uk-UA" dirty="0" smtClean="0"/>
              <a:t>Модуль </a:t>
            </a:r>
            <a:r>
              <a:rPr lang="en-US" dirty="0" smtClean="0"/>
              <a:t>“</a:t>
            </a:r>
            <a:r>
              <a:rPr lang="ru-RU" dirty="0" smtClean="0"/>
              <a:t>Ка</a:t>
            </a:r>
            <a:r>
              <a:rPr lang="uk-UA" dirty="0" err="1" smtClean="0"/>
              <a:t>талог</a:t>
            </a:r>
            <a:r>
              <a:rPr lang="uk-UA" dirty="0" smtClean="0"/>
              <a:t> книг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52625" y="988367"/>
            <a:ext cx="1690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err="1" smtClean="0"/>
              <a:t>Підмодулі</a:t>
            </a:r>
            <a:r>
              <a:rPr lang="uk-UA" sz="2400" dirty="0" smtClean="0"/>
              <a:t>:</a:t>
            </a: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68106" y="1762125"/>
            <a:ext cx="2009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Каталог книг</a:t>
            </a:r>
            <a:endParaRPr lang="uk-UA" dirty="0"/>
          </a:p>
          <a:p>
            <a:r>
              <a:rPr lang="uk-UA" dirty="0" smtClean="0"/>
              <a:t>для користувачів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43472" y="1762125"/>
            <a:ext cx="1551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Підмодуль</a:t>
            </a:r>
            <a:endParaRPr lang="uk-UA" dirty="0"/>
          </a:p>
          <a:p>
            <a:r>
              <a:rPr lang="uk-UA" dirty="0" smtClean="0"/>
              <a:t>користувачів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6195618" y="1775872"/>
            <a:ext cx="2332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Підмодуль</a:t>
            </a:r>
            <a:r>
              <a:rPr lang="uk-UA" dirty="0" smtClean="0"/>
              <a:t> операцій</a:t>
            </a:r>
          </a:p>
          <a:p>
            <a:r>
              <a:rPr lang="uk-UA" dirty="0" smtClean="0"/>
              <a:t>з книгами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9362764" y="1895651"/>
            <a:ext cx="229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Підмодуль</a:t>
            </a:r>
            <a:r>
              <a:rPr lang="uk-UA" dirty="0" smtClean="0"/>
              <a:t> звітності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347755" y="2581275"/>
            <a:ext cx="245029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REQ-1.1. </a:t>
            </a:r>
            <a:r>
              <a:rPr lang="ru-RU" sz="1300" dirty="0" err="1"/>
              <a:t>Користувач</a:t>
            </a:r>
            <a:r>
              <a:rPr lang="ru-RU" sz="1300" dirty="0"/>
              <a:t> повинен </a:t>
            </a:r>
            <a:r>
              <a:rPr lang="ru-RU" sz="1300" dirty="0" err="1"/>
              <a:t>мати</a:t>
            </a:r>
            <a:r>
              <a:rPr lang="ru-RU" sz="1300" dirty="0"/>
              <a:t> </a:t>
            </a:r>
            <a:r>
              <a:rPr lang="ru-RU" sz="1300" dirty="0" err="1"/>
              <a:t>можливість</a:t>
            </a:r>
            <a:r>
              <a:rPr lang="ru-RU" sz="1300" dirty="0"/>
              <a:t> </a:t>
            </a:r>
            <a:r>
              <a:rPr lang="ru-RU" sz="1300" dirty="0" err="1"/>
              <a:t>переглядати</a:t>
            </a:r>
            <a:r>
              <a:rPr lang="ru-RU" sz="1300" dirty="0"/>
              <a:t> список </a:t>
            </a:r>
            <a:r>
              <a:rPr lang="ru-RU" sz="1300" dirty="0" err="1"/>
              <a:t>доступних</a:t>
            </a:r>
            <a:r>
              <a:rPr lang="ru-RU" sz="1300" dirty="0"/>
              <a:t> книг </a:t>
            </a:r>
            <a:r>
              <a:rPr lang="ru-RU" sz="1300" dirty="0" err="1"/>
              <a:t>із</a:t>
            </a:r>
            <a:r>
              <a:rPr lang="ru-RU" sz="1300" dirty="0"/>
              <a:t> детальною </a:t>
            </a:r>
            <a:r>
              <a:rPr lang="ru-RU" sz="1300" dirty="0" err="1"/>
              <a:t>інформацією</a:t>
            </a:r>
            <a:r>
              <a:rPr lang="ru-RU" sz="13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REQ-1.2. </a:t>
            </a:r>
            <a:r>
              <a:rPr lang="ru-RU" sz="1300" dirty="0"/>
              <a:t>Повинен бути </a:t>
            </a:r>
            <a:r>
              <a:rPr lang="ru-RU" sz="1300" dirty="0" err="1"/>
              <a:t>доступний</a:t>
            </a:r>
            <a:r>
              <a:rPr lang="ru-RU" sz="1300" dirty="0"/>
              <a:t> </a:t>
            </a:r>
            <a:r>
              <a:rPr lang="ru-RU" sz="1300" dirty="0" err="1"/>
              <a:t>пошук</a:t>
            </a:r>
            <a:r>
              <a:rPr lang="ru-RU" sz="1300" dirty="0"/>
              <a:t> книг за </a:t>
            </a:r>
            <a:r>
              <a:rPr lang="ru-RU" sz="1300" dirty="0" err="1"/>
              <a:t>назвою</a:t>
            </a:r>
            <a:r>
              <a:rPr lang="ru-RU" sz="1300" dirty="0"/>
              <a:t>, автором, </a:t>
            </a:r>
            <a:r>
              <a:rPr lang="ru-RU" sz="1300" dirty="0" smtClean="0"/>
              <a:t>жанром.</a:t>
            </a:r>
            <a:endParaRPr lang="ru-RU" sz="13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REQ-1.3. </a:t>
            </a:r>
            <a:r>
              <a:rPr lang="ru-RU" sz="1300" dirty="0" err="1"/>
              <a:t>Користувач</a:t>
            </a:r>
            <a:r>
              <a:rPr lang="ru-RU" sz="1300" dirty="0"/>
              <a:t> </a:t>
            </a:r>
            <a:r>
              <a:rPr lang="ru-RU" sz="1300" dirty="0" err="1"/>
              <a:t>може</a:t>
            </a:r>
            <a:r>
              <a:rPr lang="ru-RU" sz="1300" dirty="0"/>
              <a:t> </a:t>
            </a:r>
            <a:r>
              <a:rPr lang="ru-RU" sz="1300" dirty="0" err="1"/>
              <a:t>фільтрувати</a:t>
            </a:r>
            <a:r>
              <a:rPr lang="ru-RU" sz="1300" dirty="0"/>
              <a:t> книги </a:t>
            </a:r>
            <a:r>
              <a:rPr lang="ru-RU" sz="1300" dirty="0" smtClean="0"/>
              <a:t>за </a:t>
            </a:r>
            <a:r>
              <a:rPr lang="ru-RU" sz="1300" dirty="0" err="1" smtClean="0"/>
              <a:t>її</a:t>
            </a:r>
            <a:r>
              <a:rPr lang="ru-RU" sz="1300" dirty="0" smtClean="0"/>
              <a:t> параметрами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REQ-1.4. </a:t>
            </a:r>
            <a:r>
              <a:rPr lang="ru-RU" sz="1300" dirty="0"/>
              <a:t>Система повинна </a:t>
            </a:r>
            <a:r>
              <a:rPr lang="ru-RU" sz="1300" dirty="0" err="1"/>
              <a:t>відображати</a:t>
            </a:r>
            <a:r>
              <a:rPr lang="ru-RU" sz="1300" dirty="0"/>
              <a:t> </a:t>
            </a:r>
            <a:r>
              <a:rPr lang="ru-RU" sz="1300" dirty="0" err="1"/>
              <a:t>обкладинку</a:t>
            </a:r>
            <a:r>
              <a:rPr lang="ru-RU" sz="1300" dirty="0"/>
              <a:t> книги разом </a:t>
            </a:r>
            <a:r>
              <a:rPr lang="ru-RU" sz="1300" dirty="0" err="1"/>
              <a:t>із</a:t>
            </a:r>
            <a:r>
              <a:rPr lang="ru-RU" sz="1300" dirty="0"/>
              <a:t> </a:t>
            </a:r>
            <a:r>
              <a:rPr lang="ru-RU" sz="1300" dirty="0" smtClean="0"/>
              <a:t>основною </a:t>
            </a:r>
            <a:r>
              <a:rPr lang="ru-RU" sz="1300" dirty="0" err="1" smtClean="0"/>
              <a:t>інформацією</a:t>
            </a:r>
            <a:r>
              <a:rPr lang="ru-RU" sz="1300" dirty="0" smtClean="0"/>
              <a:t>.</a:t>
            </a:r>
            <a:endParaRPr lang="ru-RU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3193891" y="2590800"/>
            <a:ext cx="2450293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REQ-</a:t>
            </a:r>
            <a:r>
              <a:rPr lang="uk-UA" sz="1300" dirty="0"/>
              <a:t>2</a:t>
            </a:r>
            <a:r>
              <a:rPr lang="en-US" sz="1300" dirty="0"/>
              <a:t>.1. </a:t>
            </a:r>
            <a:r>
              <a:rPr lang="ru-RU" sz="1300" dirty="0" err="1"/>
              <a:t>Користувачі</a:t>
            </a:r>
            <a:r>
              <a:rPr lang="ru-RU" sz="1300" dirty="0"/>
              <a:t> </a:t>
            </a:r>
            <a:r>
              <a:rPr lang="ru-RU" sz="1300" dirty="0" err="1"/>
              <a:t>повинні</a:t>
            </a:r>
            <a:r>
              <a:rPr lang="ru-RU" sz="1300" dirty="0"/>
              <a:t> </a:t>
            </a:r>
            <a:r>
              <a:rPr lang="ru-RU" sz="1300" dirty="0" err="1"/>
              <a:t>мати</a:t>
            </a:r>
            <a:r>
              <a:rPr lang="ru-RU" sz="1300" dirty="0"/>
              <a:t> </a:t>
            </a:r>
            <a:r>
              <a:rPr lang="ru-RU" sz="1300" dirty="0" err="1"/>
              <a:t>можливість</a:t>
            </a:r>
            <a:r>
              <a:rPr lang="ru-RU" sz="1300" dirty="0"/>
              <a:t> </a:t>
            </a:r>
            <a:r>
              <a:rPr lang="ru-RU" sz="1300" dirty="0" err="1"/>
              <a:t>реєструватися</a:t>
            </a:r>
            <a:r>
              <a:rPr lang="ru-RU" sz="1300" dirty="0"/>
              <a:t> та </a:t>
            </a:r>
            <a:r>
              <a:rPr lang="ru-RU" sz="1300" dirty="0" err="1"/>
              <a:t>входити</a:t>
            </a:r>
            <a:r>
              <a:rPr lang="ru-RU" sz="1300" dirty="0"/>
              <a:t> до </a:t>
            </a:r>
            <a:r>
              <a:rPr lang="ru-RU" sz="1300" dirty="0" err="1"/>
              <a:t>системи</a:t>
            </a:r>
            <a:r>
              <a:rPr lang="ru-RU" sz="1300" dirty="0"/>
              <a:t> за </a:t>
            </a:r>
            <a:r>
              <a:rPr lang="ru-RU" sz="1300" dirty="0" err="1"/>
              <a:t>логіном</a:t>
            </a:r>
            <a:r>
              <a:rPr lang="ru-RU" sz="1300" dirty="0"/>
              <a:t> і паролем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300" dirty="0" smtClean="0"/>
              <a:t>REQ-2.2. </a:t>
            </a:r>
            <a:r>
              <a:rPr lang="ru-RU" sz="1300" dirty="0" err="1"/>
              <a:t>Адміністратор</a:t>
            </a:r>
            <a:r>
              <a:rPr lang="ru-RU" sz="1300" dirty="0"/>
              <a:t> повинен </a:t>
            </a:r>
            <a:r>
              <a:rPr lang="ru-RU" sz="1300" dirty="0" err="1"/>
              <a:t>мати</a:t>
            </a:r>
            <a:r>
              <a:rPr lang="ru-RU" sz="1300" dirty="0"/>
              <a:t> </a:t>
            </a:r>
            <a:r>
              <a:rPr lang="ru-RU" sz="1300" dirty="0" err="1"/>
              <a:t>можливість</a:t>
            </a:r>
            <a:r>
              <a:rPr lang="ru-RU" sz="1300" dirty="0"/>
              <a:t> </a:t>
            </a:r>
            <a:r>
              <a:rPr lang="ru-RU" sz="1300" dirty="0" err="1"/>
              <a:t>змінювати</a:t>
            </a:r>
            <a:r>
              <a:rPr lang="ru-RU" sz="1300" dirty="0"/>
              <a:t> </a:t>
            </a:r>
            <a:r>
              <a:rPr lang="ru-RU" sz="1300" dirty="0" err="1"/>
              <a:t>ролі</a:t>
            </a:r>
            <a:r>
              <a:rPr lang="ru-RU" sz="1300" dirty="0"/>
              <a:t> </a:t>
            </a:r>
            <a:r>
              <a:rPr lang="ru-RU" sz="1300" dirty="0" err="1"/>
              <a:t>користувачів</a:t>
            </a:r>
            <a:r>
              <a:rPr lang="ru-RU" sz="13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 smtClean="0"/>
              <a:t>REQ-2.</a:t>
            </a:r>
            <a:r>
              <a:rPr lang="uk-UA" sz="1300" dirty="0" smtClean="0"/>
              <a:t>3</a:t>
            </a:r>
            <a:r>
              <a:rPr lang="en-US" sz="1300" dirty="0" smtClean="0"/>
              <a:t>. </a:t>
            </a:r>
            <a:r>
              <a:rPr lang="ru-RU" sz="1300" dirty="0" err="1" smtClean="0"/>
              <a:t>Адміністратор</a:t>
            </a:r>
            <a:r>
              <a:rPr lang="ru-RU" sz="1300" dirty="0" smtClean="0"/>
              <a:t> повинен </a:t>
            </a:r>
            <a:r>
              <a:rPr lang="ru-RU" sz="1300" dirty="0" err="1" smtClean="0"/>
              <a:t>мати</a:t>
            </a:r>
            <a:r>
              <a:rPr lang="ru-RU" sz="1300" dirty="0" smtClean="0"/>
              <a:t> </a:t>
            </a:r>
            <a:r>
              <a:rPr lang="ru-RU" sz="1300" dirty="0" err="1" smtClean="0"/>
              <a:t>можливість</a:t>
            </a:r>
            <a:r>
              <a:rPr lang="ru-RU" sz="1300" dirty="0" smtClean="0"/>
              <a:t> </a:t>
            </a:r>
            <a:r>
              <a:rPr lang="ru-RU" sz="1300" dirty="0" err="1" smtClean="0"/>
              <a:t>переглядати</a:t>
            </a:r>
            <a:r>
              <a:rPr lang="ru-RU" sz="1300" dirty="0" smtClean="0"/>
              <a:t> </a:t>
            </a:r>
            <a:r>
              <a:rPr lang="ru-RU" sz="1300" dirty="0"/>
              <a:t>і </a:t>
            </a:r>
            <a:r>
              <a:rPr lang="ru-RU" sz="1300" dirty="0" err="1"/>
              <a:t>редагувати</a:t>
            </a:r>
            <a:r>
              <a:rPr lang="ru-RU" sz="1300" dirty="0"/>
              <a:t> </a:t>
            </a:r>
            <a:r>
              <a:rPr lang="ru-RU" sz="1300" dirty="0" err="1"/>
              <a:t>свої</a:t>
            </a:r>
            <a:r>
              <a:rPr lang="ru-RU" sz="1300" dirty="0"/>
              <a:t> </a:t>
            </a:r>
            <a:r>
              <a:rPr lang="ru-RU" sz="1300" dirty="0" err="1"/>
              <a:t>персональні</a:t>
            </a:r>
            <a:r>
              <a:rPr lang="ru-RU" sz="1300" dirty="0"/>
              <a:t> </a:t>
            </a:r>
            <a:r>
              <a:rPr lang="ru-RU" sz="1300" dirty="0" err="1" smtClean="0"/>
              <a:t>дані</a:t>
            </a:r>
            <a:r>
              <a:rPr lang="ru-RU" sz="1300" dirty="0" smtClean="0"/>
              <a:t>.</a:t>
            </a:r>
            <a:endParaRPr lang="ru-RU" sz="1300" dirty="0"/>
          </a:p>
        </p:txBody>
      </p:sp>
      <p:sp>
        <p:nvSpPr>
          <p:cNvPr id="10" name="TextBox 9"/>
          <p:cNvSpPr txBox="1"/>
          <p:nvPr/>
        </p:nvSpPr>
        <p:spPr>
          <a:xfrm>
            <a:off x="6084239" y="2604548"/>
            <a:ext cx="255493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300" dirty="0"/>
              <a:t>REQ-3.1. </a:t>
            </a:r>
            <a:r>
              <a:rPr lang="ru-RU" sz="1300" dirty="0" err="1"/>
              <a:t>Користувач</a:t>
            </a:r>
            <a:r>
              <a:rPr lang="ru-RU" sz="1300" dirty="0"/>
              <a:t> </a:t>
            </a:r>
            <a:r>
              <a:rPr lang="ru-RU" sz="1300" dirty="0" err="1"/>
              <a:t>може</a:t>
            </a:r>
            <a:r>
              <a:rPr lang="ru-RU" sz="1300" dirty="0"/>
              <a:t> </a:t>
            </a:r>
            <a:r>
              <a:rPr lang="ru-RU" sz="1300" dirty="0" err="1" smtClean="0"/>
              <a:t>оформити</a:t>
            </a:r>
            <a:r>
              <a:rPr lang="ru-RU" sz="1300" dirty="0" smtClean="0"/>
              <a:t> </a:t>
            </a:r>
            <a:r>
              <a:rPr lang="ru-RU" sz="1300" dirty="0" err="1" smtClean="0"/>
              <a:t>оренду</a:t>
            </a:r>
            <a:r>
              <a:rPr lang="ru-RU" sz="1300" dirty="0" smtClean="0"/>
              <a:t> книги через каталог.</a:t>
            </a:r>
            <a:endParaRPr lang="en-US" sz="13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300" dirty="0"/>
              <a:t>REQ-3.2. Система повинна автоматично </a:t>
            </a:r>
            <a:r>
              <a:rPr lang="ru-RU" sz="1300" dirty="0" err="1"/>
              <a:t>оновлювати</a:t>
            </a:r>
            <a:r>
              <a:rPr lang="ru-RU" sz="1300" dirty="0"/>
              <a:t> статус книги </a:t>
            </a:r>
            <a:r>
              <a:rPr lang="ru-RU" sz="1300" dirty="0" err="1"/>
              <a:t>після</a:t>
            </a:r>
            <a:r>
              <a:rPr lang="ru-RU" sz="1300" dirty="0"/>
              <a:t> </a:t>
            </a:r>
            <a:r>
              <a:rPr lang="ru-RU" sz="1300" dirty="0" err="1"/>
              <a:t>оформлення</a:t>
            </a:r>
            <a:r>
              <a:rPr lang="ru-RU" sz="1300" dirty="0"/>
              <a:t> </a:t>
            </a:r>
            <a:r>
              <a:rPr lang="ru-RU" sz="1300" dirty="0" err="1"/>
              <a:t>оренди</a:t>
            </a:r>
            <a:r>
              <a:rPr lang="ru-RU" sz="1300" dirty="0" smtClean="0"/>
              <a:t>.</a:t>
            </a:r>
            <a:endParaRPr lang="en-US" sz="13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300" dirty="0"/>
              <a:t>REQ-3.3. </a:t>
            </a:r>
            <a:r>
              <a:rPr lang="ru-RU" sz="1300" dirty="0" err="1"/>
              <a:t>Після</a:t>
            </a:r>
            <a:r>
              <a:rPr lang="ru-RU" sz="1300" dirty="0"/>
              <a:t> </a:t>
            </a:r>
            <a:r>
              <a:rPr lang="ru-RU" sz="1300" dirty="0" err="1"/>
              <a:t>повернення</a:t>
            </a:r>
            <a:r>
              <a:rPr lang="ru-RU" sz="1300" dirty="0"/>
              <a:t> книги статус повинен </a:t>
            </a:r>
            <a:r>
              <a:rPr lang="ru-RU" sz="1300" dirty="0" err="1"/>
              <a:t>змінюватися</a:t>
            </a:r>
            <a:r>
              <a:rPr lang="ru-RU" sz="1300" dirty="0"/>
              <a:t> на "доступна</a:t>
            </a:r>
            <a:r>
              <a:rPr lang="ru-RU" sz="1300" dirty="0" smtClean="0"/>
              <a:t>".</a:t>
            </a:r>
            <a:endParaRPr lang="ru-RU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9286875" y="2581275"/>
            <a:ext cx="245029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300" dirty="0"/>
              <a:t>REQ-4.1. Система повинна </a:t>
            </a:r>
            <a:r>
              <a:rPr lang="ru-RU" sz="1300" dirty="0" err="1"/>
              <a:t>генерувати</a:t>
            </a:r>
            <a:r>
              <a:rPr lang="ru-RU" sz="1300" dirty="0"/>
              <a:t> </a:t>
            </a:r>
            <a:r>
              <a:rPr lang="ru-RU" sz="1300" dirty="0" err="1"/>
              <a:t>звіти</a:t>
            </a:r>
            <a:r>
              <a:rPr lang="ru-RU" sz="1300" dirty="0"/>
              <a:t> про </a:t>
            </a:r>
            <a:r>
              <a:rPr lang="ru-RU" sz="1300" dirty="0" err="1"/>
              <a:t>всі</a:t>
            </a:r>
            <a:r>
              <a:rPr lang="ru-RU" sz="1300" dirty="0"/>
              <a:t> </a:t>
            </a:r>
            <a:r>
              <a:rPr lang="ru-RU" sz="1300" dirty="0" err="1"/>
              <a:t>операції</a:t>
            </a:r>
            <a:r>
              <a:rPr lang="ru-RU" sz="1300" dirty="0"/>
              <a:t> з книгами </a:t>
            </a:r>
            <a:r>
              <a:rPr lang="ru-RU" sz="1300" dirty="0" smtClean="0"/>
              <a:t>(</a:t>
            </a:r>
            <a:r>
              <a:rPr lang="ru-RU" sz="1300" dirty="0" err="1" smtClean="0"/>
              <a:t>оренда</a:t>
            </a:r>
            <a:r>
              <a:rPr lang="ru-RU" sz="1300" dirty="0"/>
              <a:t>, </a:t>
            </a:r>
            <a:r>
              <a:rPr lang="ru-RU" sz="1300" dirty="0" err="1"/>
              <a:t>повернення</a:t>
            </a:r>
            <a:r>
              <a:rPr lang="ru-RU" sz="1300" dirty="0" smtClean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300" dirty="0"/>
              <a:t>REQ-4.2. </a:t>
            </a:r>
            <a:r>
              <a:rPr lang="ru-RU" sz="1300" dirty="0" err="1"/>
              <a:t>Адміністратор</a:t>
            </a:r>
            <a:r>
              <a:rPr lang="ru-RU" sz="1300" dirty="0"/>
              <a:t> повинен </a:t>
            </a:r>
            <a:r>
              <a:rPr lang="ru-RU" sz="1300" dirty="0" err="1"/>
              <a:t>мати</a:t>
            </a:r>
            <a:r>
              <a:rPr lang="ru-RU" sz="1300" dirty="0"/>
              <a:t> доступ до перегляду </a:t>
            </a:r>
            <a:r>
              <a:rPr lang="ru-RU" sz="1300" dirty="0" err="1"/>
              <a:t>звітів</a:t>
            </a:r>
            <a:r>
              <a:rPr lang="ru-RU" sz="1300" dirty="0"/>
              <a:t> за </a:t>
            </a:r>
            <a:r>
              <a:rPr lang="ru-RU" sz="1300" dirty="0" err="1"/>
              <a:t>різними</a:t>
            </a:r>
            <a:r>
              <a:rPr lang="ru-RU" sz="1300" dirty="0"/>
              <a:t> </a:t>
            </a:r>
            <a:r>
              <a:rPr lang="ru-RU" sz="1300" dirty="0" err="1"/>
              <a:t>періодами</a:t>
            </a:r>
            <a:r>
              <a:rPr lang="ru-RU" sz="1300" dirty="0"/>
              <a:t> часу</a:t>
            </a:r>
            <a:r>
              <a:rPr lang="ru-RU" sz="13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REQ-4.3. </a:t>
            </a:r>
            <a:r>
              <a:rPr lang="ru-RU" sz="1300" dirty="0" err="1"/>
              <a:t>Звіти</a:t>
            </a:r>
            <a:r>
              <a:rPr lang="ru-RU" sz="1300" dirty="0"/>
              <a:t> </a:t>
            </a:r>
            <a:r>
              <a:rPr lang="ru-RU" sz="1300" dirty="0" err="1"/>
              <a:t>повинні</a:t>
            </a:r>
            <a:r>
              <a:rPr lang="ru-RU" sz="1300" dirty="0"/>
              <a:t> </a:t>
            </a:r>
            <a:r>
              <a:rPr lang="ru-RU" sz="1300" dirty="0" err="1"/>
              <a:t>містити</a:t>
            </a:r>
            <a:r>
              <a:rPr lang="ru-RU" sz="1300" dirty="0"/>
              <a:t> </a:t>
            </a:r>
            <a:r>
              <a:rPr lang="ru-RU" sz="1300" dirty="0" err="1"/>
              <a:t>інформацію</a:t>
            </a:r>
            <a:r>
              <a:rPr lang="ru-RU" sz="1300" dirty="0"/>
              <a:t> про </a:t>
            </a:r>
            <a:r>
              <a:rPr lang="ru-RU" sz="1300" dirty="0" err="1"/>
              <a:t>користувачів</a:t>
            </a:r>
            <a:r>
              <a:rPr lang="ru-RU" sz="1300" dirty="0"/>
              <a:t>, </a:t>
            </a:r>
            <a:r>
              <a:rPr lang="ru-RU" sz="1300" dirty="0" err="1"/>
              <a:t>які</a:t>
            </a:r>
            <a:r>
              <a:rPr lang="ru-RU" sz="1300" dirty="0"/>
              <a:t> </a:t>
            </a:r>
            <a:r>
              <a:rPr lang="ru-RU" sz="1300" dirty="0" err="1"/>
              <a:t>здійснювали</a:t>
            </a:r>
            <a:r>
              <a:rPr lang="ru-RU" sz="1300" dirty="0"/>
              <a:t> </a:t>
            </a:r>
            <a:r>
              <a:rPr lang="ru-RU" sz="1300" dirty="0" err="1"/>
              <a:t>операції</a:t>
            </a:r>
            <a:r>
              <a:rPr lang="ru-RU" sz="13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300" dirty="0"/>
              <a:t>REQ-4.4. </a:t>
            </a:r>
            <a:r>
              <a:rPr lang="ru-RU" sz="1300" dirty="0" err="1"/>
              <a:t>Звіти</a:t>
            </a:r>
            <a:r>
              <a:rPr lang="ru-RU" sz="1300" dirty="0"/>
              <a:t> </a:t>
            </a:r>
            <a:r>
              <a:rPr lang="ru-RU" sz="1300" dirty="0" err="1"/>
              <a:t>повинні</a:t>
            </a:r>
            <a:r>
              <a:rPr lang="ru-RU" sz="1300" dirty="0"/>
              <a:t> бути </a:t>
            </a:r>
            <a:r>
              <a:rPr lang="ru-RU" sz="1300" dirty="0" err="1"/>
              <a:t>доступні</a:t>
            </a:r>
            <a:r>
              <a:rPr lang="ru-RU" sz="1300" dirty="0"/>
              <a:t> для </a:t>
            </a:r>
            <a:r>
              <a:rPr lang="ru-RU" sz="1300" dirty="0" err="1"/>
              <a:t>експорту</a:t>
            </a:r>
            <a:r>
              <a:rPr lang="ru-RU" sz="1300" dirty="0"/>
              <a:t> у </a:t>
            </a:r>
            <a:r>
              <a:rPr lang="uk-UA" sz="1300" dirty="0" smtClean="0"/>
              <a:t>форматі </a:t>
            </a:r>
            <a:r>
              <a:rPr lang="ru-RU" sz="1300" dirty="0" err="1" smtClean="0"/>
              <a:t>Excel</a:t>
            </a:r>
            <a:r>
              <a:rPr lang="ru-RU" sz="1300" dirty="0"/>
              <a:t>.</a:t>
            </a:r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204135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49731" y="857250"/>
            <a:ext cx="3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IDEF0 1 </a:t>
            </a:r>
            <a:r>
              <a:rPr lang="uk-UA" dirty="0" smtClean="0"/>
              <a:t>рівень декомпозиції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98" y="1442047"/>
            <a:ext cx="6954677" cy="4982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5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1" y="857250"/>
            <a:ext cx="3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IDEF0 </a:t>
            </a:r>
            <a:r>
              <a:rPr lang="uk-UA" dirty="0" smtClean="0"/>
              <a:t>2</a:t>
            </a:r>
            <a:r>
              <a:rPr lang="en-US" dirty="0" smtClean="0"/>
              <a:t> </a:t>
            </a:r>
            <a:r>
              <a:rPr lang="uk-UA" dirty="0" smtClean="0"/>
              <a:t>рівень декомпозиції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3" y="1524681"/>
            <a:ext cx="8653461" cy="501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16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1" y="857250"/>
            <a:ext cx="3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IDEF0 </a:t>
            </a:r>
            <a:r>
              <a:rPr lang="uk-UA" dirty="0" smtClean="0"/>
              <a:t>3</a:t>
            </a:r>
            <a:r>
              <a:rPr lang="en-US" dirty="0" smtClean="0"/>
              <a:t> </a:t>
            </a:r>
            <a:r>
              <a:rPr lang="uk-UA" dirty="0" smtClean="0"/>
              <a:t>рівень декомпозиції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906" y="1619250"/>
            <a:ext cx="6446335" cy="468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14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9731" y="857250"/>
            <a:ext cx="35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IDEF0 </a:t>
            </a:r>
            <a:r>
              <a:rPr lang="uk-UA" dirty="0" smtClean="0"/>
              <a:t>4</a:t>
            </a:r>
            <a:r>
              <a:rPr lang="en-US" dirty="0" smtClean="0"/>
              <a:t> </a:t>
            </a:r>
            <a:r>
              <a:rPr lang="uk-UA" dirty="0" smtClean="0"/>
              <a:t>рівень декомпозиції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1" y="1424860"/>
            <a:ext cx="7799070" cy="471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7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14FED0-9A95-4A83-8CAA-A3BB5938F805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dcmitype/"/>
    <ds:schemaRef ds:uri="http://schemas.openxmlformats.org/package/2006/metadata/core-properties"/>
    <ds:schemaRef ds:uri="230e9df3-be65-4c73-a93b-d1236ebd677e"/>
    <ds:schemaRef ds:uri="http://www.w3.org/XML/1998/namespace"/>
    <ds:schemaRef ds:uri="16c05727-aa75-4e4a-9b5f-8a80a1165891"/>
    <ds:schemaRef ds:uri="71af3243-3dd4-4a8d-8c0d-dd76da1f02a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563</Words>
  <Application>Microsoft Office PowerPoint</Application>
  <PresentationFormat>Произвольный</PresentationFormat>
  <Paragraphs>106</Paragraphs>
  <Slides>43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4" baseType="lpstr">
      <vt:lpstr>Одиночная линия</vt:lpstr>
      <vt:lpstr>Система управління бібліотечним каталогом</vt:lpstr>
      <vt:lpstr>Команда</vt:lpstr>
      <vt:lpstr>Цілі та призначення</vt:lpstr>
      <vt:lpstr>Модулі системи</vt:lpstr>
      <vt:lpstr>Модуль “Каталог книг”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Звіт про тестування</vt:lpstr>
      <vt:lpstr>Баг тікети в jira</vt:lpstr>
      <vt:lpstr>Модульне тестування</vt:lpstr>
      <vt:lpstr>Презентация PowerPoint</vt:lpstr>
      <vt:lpstr>рекомендації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Демонстрація роботи</vt:lpstr>
      <vt:lpstr>Дякуємо за увагу!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2021-06-15T17:20:32Z</dcterms:created>
  <dcterms:modified xsi:type="dcterms:W3CDTF">2024-12-03T02:49:19Z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